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4" r:id="rId4"/>
    <p:sldId id="265" r:id="rId5"/>
    <p:sldId id="263" r:id="rId6"/>
    <p:sldId id="267" r:id="rId7"/>
    <p:sldId id="266" r:id="rId8"/>
    <p:sldId id="268" r:id="rId9"/>
    <p:sldId id="26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CC66FF"/>
    <a:srgbClr val="E8D1FF"/>
    <a:srgbClr val="CCFF99"/>
    <a:srgbClr val="CAD9EC"/>
    <a:srgbClr val="DDE7F3"/>
    <a:srgbClr val="8BACD5"/>
    <a:srgbClr val="E0E9F4"/>
    <a:srgbClr val="BED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4281C-54FB-4EBD-9FE0-CB2709010BE9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E84C3-4EFE-4557-BE0B-234194A14E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9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84C3-4EFE-4557-BE0B-234194A14E1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48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75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96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18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5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73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6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70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34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8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676B-A1C4-4AED-821F-29887AD4AD6F}" type="datetimeFigureOut">
              <a:rPr lang="it-IT" smtClean="0"/>
              <a:t>23/05/2014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5646-1FDC-4891-BE77-6BA7B177E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6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49"/>
          <p:cNvSpPr>
            <a:spLocks/>
          </p:cNvSpPr>
          <p:nvPr/>
        </p:nvSpPr>
        <p:spPr bwMode="auto">
          <a:xfrm>
            <a:off x="3203575" y="4581525"/>
            <a:ext cx="590550" cy="798513"/>
          </a:xfrm>
          <a:custGeom>
            <a:avLst/>
            <a:gdLst>
              <a:gd name="T0" fmla="*/ 2147483647 w 372"/>
              <a:gd name="T1" fmla="*/ 0 h 503"/>
              <a:gd name="T2" fmla="*/ 2147483647 w 372"/>
              <a:gd name="T3" fmla="*/ 2147483647 h 503"/>
              <a:gd name="T4" fmla="*/ 2147483647 w 372"/>
              <a:gd name="T5" fmla="*/ 2147483647 h 503"/>
              <a:gd name="T6" fmla="*/ 2147483647 w 372"/>
              <a:gd name="T7" fmla="*/ 2147483647 h 503"/>
              <a:gd name="T8" fmla="*/ 0 w 372"/>
              <a:gd name="T9" fmla="*/ 2147483647 h 503"/>
              <a:gd name="T10" fmla="*/ 0 w 372"/>
              <a:gd name="T11" fmla="*/ 2147483647 h 503"/>
              <a:gd name="T12" fmla="*/ 2147483647 w 372"/>
              <a:gd name="T13" fmla="*/ 2147483647 h 503"/>
              <a:gd name="T14" fmla="*/ 2147483647 w 372"/>
              <a:gd name="T15" fmla="*/ 2147483647 h 503"/>
              <a:gd name="T16" fmla="*/ 2147483647 w 372"/>
              <a:gd name="T17" fmla="*/ 2147483647 h 503"/>
              <a:gd name="T18" fmla="*/ 2147483647 w 372"/>
              <a:gd name="T19" fmla="*/ 2147483647 h 503"/>
              <a:gd name="T20" fmla="*/ 2147483647 w 372"/>
              <a:gd name="T21" fmla="*/ 2147483647 h 503"/>
              <a:gd name="T22" fmla="*/ 2147483647 w 372"/>
              <a:gd name="T23" fmla="*/ 2147483647 h 5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2"/>
              <a:gd name="T37" fmla="*/ 0 h 503"/>
              <a:gd name="T38" fmla="*/ 372 w 372"/>
              <a:gd name="T39" fmla="*/ 503 h 5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2" h="503">
                <a:moveTo>
                  <a:pt x="372" y="0"/>
                </a:moveTo>
                <a:lnTo>
                  <a:pt x="372" y="499"/>
                </a:lnTo>
                <a:lnTo>
                  <a:pt x="48" y="503"/>
                </a:lnTo>
                <a:lnTo>
                  <a:pt x="18" y="449"/>
                </a:lnTo>
                <a:lnTo>
                  <a:pt x="0" y="377"/>
                </a:lnTo>
                <a:lnTo>
                  <a:pt x="0" y="296"/>
                </a:lnTo>
                <a:lnTo>
                  <a:pt x="18" y="212"/>
                </a:lnTo>
                <a:lnTo>
                  <a:pt x="63" y="140"/>
                </a:lnTo>
                <a:lnTo>
                  <a:pt x="168" y="37"/>
                </a:lnTo>
                <a:lnTo>
                  <a:pt x="252" y="9"/>
                </a:lnTo>
                <a:lnTo>
                  <a:pt x="372" y="1"/>
                </a:lnTo>
                <a:lnTo>
                  <a:pt x="372" y="45"/>
                </a:ln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29940" y="900096"/>
            <a:ext cx="9072000" cy="1592800"/>
          </a:xfrm>
          <a:prstGeom prst="rect">
            <a:avLst/>
          </a:prstGeom>
          <a:solidFill>
            <a:srgbClr val="3162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Riunione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GNIG</a:t>
            </a:r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1200"/>
              </a:spcBef>
            </a:pPr>
            <a:endParaRPr lang="it-IT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r">
              <a:spcBef>
                <a:spcPts val="1200"/>
              </a:spcBef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Roma, 23 Maggio 2014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899592" y="3453710"/>
            <a:ext cx="8026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sz="2600" b="1" i="1" dirty="0" smtClean="0">
                <a:latin typeface="Georgia" pitchFamily="18" charset="0"/>
                <a:cs typeface="Arial" charset="0"/>
              </a:rPr>
              <a:t>Censimento </a:t>
            </a:r>
            <a:r>
              <a:rPr lang="it-IT" sz="2600" b="1" i="1" dirty="0" smtClean="0">
                <a:latin typeface="Georgia" pitchFamily="18" charset="0"/>
                <a:cs typeface="Arial" charset="0"/>
              </a:rPr>
              <a:t>Dottorati</a:t>
            </a:r>
          </a:p>
          <a:p>
            <a:pPr algn="r" eaLnBrk="1" hangingPunct="1">
              <a:spcBef>
                <a:spcPct val="50000"/>
              </a:spcBef>
            </a:pPr>
            <a:r>
              <a:rPr lang="it-IT" sz="2600" b="1" i="1" dirty="0" smtClean="0">
                <a:latin typeface="Georgia" pitchFamily="18" charset="0"/>
                <a:cs typeface="Arial" charset="0"/>
              </a:rPr>
              <a:t>Stato di avanzamento delle attività</a:t>
            </a:r>
            <a:endParaRPr lang="it-IT" sz="2600" b="1" i="1" dirty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6" y="620688"/>
            <a:ext cx="4340856" cy="615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1163"/>
            <a:ext cx="4351539" cy="615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331640" y="2386980"/>
            <a:ext cx="3528392" cy="441573"/>
          </a:xfrm>
          <a:prstGeom prst="rect">
            <a:avLst/>
          </a:prstGeom>
          <a:solidFill>
            <a:srgbClr val="DDEE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altLang="it-IT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Sezione 1</a:t>
            </a:r>
          </a:p>
          <a:p>
            <a:pPr algn="ctr"/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Informazioni Generali sul Dottorato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3" y="620688"/>
            <a:ext cx="4356709" cy="615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627784" y="1143794"/>
            <a:ext cx="2043520" cy="504056"/>
          </a:xfrm>
          <a:prstGeom prst="rect">
            <a:avLst/>
          </a:prstGeom>
          <a:solidFill>
            <a:srgbClr val="FFFFB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it-IT" altLang="it-IT" sz="1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Sezione 2 </a:t>
            </a:r>
          </a:p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Offerta Didattica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pic>
        <p:nvPicPr>
          <p:cNvPr id="3074" name="Picture 2" descr="C:\Users\Laura\Documents\GNIG\ita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4537" r="50085"/>
          <a:stretch/>
        </p:blipFill>
        <p:spPr bwMode="auto">
          <a:xfrm>
            <a:off x="251520" y="749195"/>
            <a:ext cx="4891739" cy="59921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137550" y="260648"/>
            <a:ext cx="3314770" cy="1008112"/>
          </a:xfrm>
          <a:prstGeom prst="rect">
            <a:avLst/>
          </a:prstGeom>
          <a:solidFill>
            <a:srgbClr val="DDEE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t-IT" alt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Sedi che hanno compilato la scheda</a:t>
            </a:r>
            <a:endParaRPr lang="it-IT" altLang="it-IT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203848" y="411634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550166" y="3894708"/>
            <a:ext cx="81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UniNA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(5)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491880" y="429309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1771724" y="153654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37258" y="1442859"/>
            <a:ext cx="85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PoliMI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e 21"/>
          <p:cNvSpPr/>
          <p:nvPr/>
        </p:nvSpPr>
        <p:spPr>
          <a:xfrm>
            <a:off x="2375768" y="242088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208174" y="2173854"/>
            <a:ext cx="68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e 23"/>
          <p:cNvSpPr/>
          <p:nvPr/>
        </p:nvSpPr>
        <p:spPr>
          <a:xfrm>
            <a:off x="2414116" y="198884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61328" y="1894579"/>
            <a:ext cx="68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UniBO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e 25"/>
          <p:cNvSpPr/>
          <p:nvPr/>
        </p:nvSpPr>
        <p:spPr>
          <a:xfrm>
            <a:off x="1775920" y="170641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3902133" y="4304545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938256" y="3079993"/>
            <a:ext cx="68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UniAQ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e 29"/>
          <p:cNvSpPr/>
          <p:nvPr/>
        </p:nvSpPr>
        <p:spPr>
          <a:xfrm>
            <a:off x="3411840" y="605730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Ovale 30"/>
          <p:cNvSpPr/>
          <p:nvPr/>
        </p:nvSpPr>
        <p:spPr>
          <a:xfrm>
            <a:off x="4389598" y="54868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Ovale 32"/>
          <p:cNvSpPr/>
          <p:nvPr/>
        </p:nvSpPr>
        <p:spPr>
          <a:xfrm>
            <a:off x="4029852" y="503118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Ovale 33"/>
          <p:cNvSpPr/>
          <p:nvPr/>
        </p:nvSpPr>
        <p:spPr>
          <a:xfrm>
            <a:off x="3757044" y="57143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1835696" y="3388163"/>
            <a:ext cx="84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UniRoma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Sapienza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771140" y="4801835"/>
            <a:ext cx="84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UniCAL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662530" y="5488007"/>
            <a:ext cx="621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UniRC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119140" y="5822368"/>
            <a:ext cx="79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UniCT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833732" y="1617580"/>
            <a:ext cx="92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UniPV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e 41"/>
          <p:cNvSpPr/>
          <p:nvPr/>
        </p:nvSpPr>
        <p:spPr>
          <a:xfrm>
            <a:off x="2699792" y="347856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Ovale 31"/>
          <p:cNvSpPr/>
          <p:nvPr/>
        </p:nvSpPr>
        <p:spPr>
          <a:xfrm>
            <a:off x="2550166" y="347623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50800" dir="2700000" algn="tl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2743750" y="3398461"/>
            <a:ext cx="1027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UniRomaTre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4" name="Ovale 43"/>
          <p:cNvSpPr/>
          <p:nvPr/>
        </p:nvSpPr>
        <p:spPr>
          <a:xfrm>
            <a:off x="3038530" y="330978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295609" y="3893599"/>
            <a:ext cx="788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 </a:t>
            </a:r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UniNa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e 45"/>
          <p:cNvSpPr/>
          <p:nvPr/>
        </p:nvSpPr>
        <p:spPr>
          <a:xfrm>
            <a:off x="3339418" y="411634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Ovale 46"/>
          <p:cNvSpPr/>
          <p:nvPr/>
        </p:nvSpPr>
        <p:spPr>
          <a:xfrm>
            <a:off x="2062336" y="243358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1560364" y="2202702"/>
            <a:ext cx="832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UniPI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(3)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016352" y="4274046"/>
            <a:ext cx="68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UniSA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3955678" y="4206899"/>
            <a:ext cx="69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UniBAS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Ovale 50"/>
          <p:cNvSpPr/>
          <p:nvPr/>
        </p:nvSpPr>
        <p:spPr>
          <a:xfrm>
            <a:off x="3156278" y="26369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2933958" y="2391663"/>
            <a:ext cx="899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UniPM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e 52"/>
          <p:cNvSpPr/>
          <p:nvPr/>
        </p:nvSpPr>
        <p:spPr>
          <a:xfrm>
            <a:off x="1575172" y="201005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1263650" y="1779166"/>
            <a:ext cx="641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UniGE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Ovale 54"/>
          <p:cNvSpPr/>
          <p:nvPr/>
        </p:nvSpPr>
        <p:spPr>
          <a:xfrm>
            <a:off x="2152518" y="1501113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1933104" y="1268760"/>
            <a:ext cx="92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UniBS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Ovale 56"/>
          <p:cNvSpPr/>
          <p:nvPr/>
        </p:nvSpPr>
        <p:spPr>
          <a:xfrm>
            <a:off x="2615450" y="173576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2662662" y="1641500"/>
            <a:ext cx="685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UniPD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5796448" y="1916832"/>
            <a:ext cx="2808000" cy="936105"/>
          </a:xfrm>
          <a:prstGeom prst="rect">
            <a:avLst/>
          </a:prstGeom>
          <a:solidFill>
            <a:srgbClr val="FFFFB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t" anchorCtr="0"/>
          <a:lstStyle/>
          <a:p>
            <a:pPr algn="ctr"/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19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Sedi Universitarie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5796136" y="2996951"/>
            <a:ext cx="2808000" cy="936105"/>
          </a:xfrm>
          <a:prstGeom prst="rect">
            <a:avLst/>
          </a:prstGeom>
          <a:solidFill>
            <a:srgbClr val="FFFF93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t" anchorCtr="0"/>
          <a:lstStyle/>
          <a:p>
            <a:pPr algn="ctr"/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28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Dottorati Censiti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3075" name="Picture 3" descr="C:\Users\Laura\Documents\GNIG\Mappa Rispos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t="76250" r="69014" b="12259"/>
          <a:stretch/>
        </p:blipFill>
        <p:spPr bwMode="auto">
          <a:xfrm rot="5400000">
            <a:off x="4121311" y="5737165"/>
            <a:ext cx="1287125" cy="72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Laura\Documents\GNIG\Mappa Rispos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65429" r="72803" b="12259"/>
          <a:stretch/>
        </p:blipFill>
        <p:spPr bwMode="auto">
          <a:xfrm rot="5400000">
            <a:off x="4037862" y="5717425"/>
            <a:ext cx="601286" cy="14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/>
          <a:stretch/>
        </p:blipFill>
        <p:spPr bwMode="auto">
          <a:xfrm>
            <a:off x="355350" y="615950"/>
            <a:ext cx="8465122" cy="61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876480" y="4581200"/>
            <a:ext cx="2016000" cy="648000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Ambiente, design e innovazione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79824" y="1453720"/>
            <a:ext cx="2808000" cy="648072"/>
          </a:xfrm>
          <a:prstGeom prst="rect">
            <a:avLst/>
          </a:prstGeom>
          <a:solidFill>
            <a:srgbClr val="FFFF65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Civile e Industriale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028210" y="224866"/>
            <a:ext cx="4610914" cy="409470"/>
          </a:xfrm>
          <a:prstGeom prst="rect">
            <a:avLst/>
          </a:prstGeom>
          <a:solidFill>
            <a:srgbClr val="DDEE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t-IT" alt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Denominazione dei Dottorati</a:t>
            </a:r>
            <a:endParaRPr lang="it-IT" altLang="it-IT" sz="20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516216" y="5301208"/>
            <a:ext cx="2376000" cy="648072"/>
          </a:xfrm>
          <a:prstGeom prst="rect">
            <a:avLst/>
          </a:prstGeom>
          <a:solidFill>
            <a:srgbClr val="BED1E8"/>
          </a:solidFill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Ingegneria per l’innovazione e lo sviluppo sostenibile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79512" y="733640"/>
            <a:ext cx="2808000" cy="648000"/>
          </a:xfrm>
          <a:prstGeom prst="rect">
            <a:avLst/>
          </a:prstGeom>
          <a:solidFill>
            <a:srgbClr val="FFFFD1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Dottorato in Ingegneria Civile, Chimica, Ambientale e dei Materiali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073480" y="1491119"/>
            <a:ext cx="2808000" cy="648072"/>
          </a:xfrm>
          <a:prstGeom prst="rect">
            <a:avLst/>
          </a:prstGeom>
          <a:solidFill>
            <a:srgbClr val="FFFFB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Civile e Ambientale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563056" y="4786665"/>
            <a:ext cx="2376000" cy="648000"/>
          </a:xfrm>
          <a:prstGeom prst="rect">
            <a:avLst/>
          </a:prstGeom>
          <a:solidFill>
            <a:srgbClr val="8BACD5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Valutazione e mitigazione dei rischi urbani e territoriali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073480" y="749773"/>
            <a:ext cx="2808000" cy="648072"/>
          </a:xfrm>
          <a:prstGeom prst="rect">
            <a:avLst/>
          </a:prstGeom>
          <a:solidFill>
            <a:srgbClr val="FFFF15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Civile, Edile-Architettura, Ambientale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068095" y="2189933"/>
            <a:ext cx="2808000" cy="648000"/>
          </a:xfrm>
          <a:prstGeom prst="rect">
            <a:avLst/>
          </a:prstGeom>
          <a:solidFill>
            <a:srgbClr val="F0EA00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Dottorato in Ingegneria Civile, Chimica e Ambientale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012472" y="1500917"/>
            <a:ext cx="2808000" cy="648072"/>
          </a:xfrm>
          <a:prstGeom prst="rect">
            <a:avLst/>
          </a:prstGeom>
          <a:solidFill>
            <a:srgbClr val="FFFF29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Civile, Ambientale, Edile e Architettura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619298" y="5553200"/>
            <a:ext cx="2016000" cy="648000"/>
          </a:xfrm>
          <a:prstGeom prst="rect">
            <a:avLst/>
          </a:prstGeom>
          <a:solidFill>
            <a:srgbClr val="E0E9F4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Dottorato in Scienze dell’Ingegneria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90352" y="5178376"/>
            <a:ext cx="2376000" cy="648072"/>
          </a:xfrm>
          <a:prstGeom prst="rect">
            <a:avLst/>
          </a:prstGeom>
          <a:solidFill>
            <a:srgbClr val="F0E1FF"/>
          </a:solidFill>
          <a:ln w="19050">
            <a:solidFill>
              <a:srgbClr val="99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Strutturale, Sismica e Geotecnica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324563" y="6039338"/>
            <a:ext cx="2556000" cy="648072"/>
          </a:xfrm>
          <a:prstGeom prst="rect">
            <a:avLst/>
          </a:prstGeom>
          <a:solidFill>
            <a:srgbClr val="CAD9EC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Architecture,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Built</a:t>
            </a:r>
            <a:r>
              <a:rPr lang="it-IT" altLang="it-IT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environment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and Construction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Engineering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641432" y="6068586"/>
            <a:ext cx="2016000" cy="648072"/>
          </a:xfrm>
          <a:prstGeom prst="rect">
            <a:avLst/>
          </a:prstGeom>
          <a:solidFill>
            <a:srgbClr val="9CB7DC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Analisi dei sistemi ambientali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93160" y="3630093"/>
            <a:ext cx="2808000" cy="648072"/>
          </a:xfrm>
          <a:prstGeom prst="rect">
            <a:avLst/>
          </a:prstGeom>
          <a:solidFill>
            <a:srgbClr val="FFFFC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Dottorato in Ingegneria dei Sistemi Civili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641432" y="5348506"/>
            <a:ext cx="2016000" cy="648000"/>
          </a:xfrm>
          <a:prstGeom prst="rect">
            <a:avLst/>
          </a:prstGeom>
          <a:solidFill>
            <a:srgbClr val="C4D4EA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Scienze della Terra, dell’Ambiente e delle Risorse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07768" y="5912104"/>
            <a:ext cx="2376000" cy="648072"/>
          </a:xfrm>
          <a:prstGeom prst="rect">
            <a:avLst/>
          </a:prstGeom>
          <a:solidFill>
            <a:srgbClr val="D3A7FF"/>
          </a:solidFill>
          <a:ln w="19050">
            <a:solidFill>
              <a:srgbClr val="99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Ingegneria Strutturale, Geotecnica e Sismica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032634" y="3098713"/>
            <a:ext cx="2808000" cy="648072"/>
          </a:xfrm>
          <a:prstGeom prst="rect">
            <a:avLst/>
          </a:prstGeom>
          <a:solidFill>
            <a:srgbClr val="E3FF93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Rischio Sismico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075734" y="3638275"/>
            <a:ext cx="2808000" cy="648072"/>
          </a:xfrm>
          <a:prstGeom prst="rect">
            <a:avLst/>
          </a:prstGeom>
          <a:solidFill>
            <a:srgbClr val="FFFF79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Scienze dell’Ingegneria Civile e Ambientale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026120" y="2217229"/>
            <a:ext cx="2808000" cy="648072"/>
          </a:xfrm>
          <a:prstGeom prst="rect">
            <a:avLst/>
          </a:prstGeom>
          <a:solidFill>
            <a:srgbClr val="FFFF65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Civil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and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Environmental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Engineering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2627784" y="4610142"/>
            <a:ext cx="2016000" cy="648000"/>
          </a:xfrm>
          <a:prstGeom prst="rect">
            <a:avLst/>
          </a:prstGeom>
          <a:solidFill>
            <a:srgbClr val="E6EDF6"/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Scienze e Metodi per le Città ed il Territorio Europei 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3067783" y="2910244"/>
            <a:ext cx="2808000" cy="648072"/>
          </a:xfrm>
          <a:prstGeom prst="rect">
            <a:avLst/>
          </a:prstGeom>
          <a:solidFill>
            <a:srgbClr val="FFFFAF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Scienze e Tecniche dell’Ingegneria Civile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94120" y="4454528"/>
            <a:ext cx="2376000" cy="648000"/>
          </a:xfrm>
          <a:prstGeom prst="rect">
            <a:avLst/>
          </a:prstGeom>
          <a:solidFill>
            <a:srgbClr val="C993FF"/>
          </a:solidFill>
          <a:ln w="19050">
            <a:solidFill>
              <a:srgbClr val="9900C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1300" b="1" dirty="0" smtClean="0">
                <a:latin typeface="Verdana" pitchFamily="34" charset="0"/>
              </a:rPr>
              <a:t>Ingegneria Strutturale e Geotecnica</a:t>
            </a:r>
            <a:endParaRPr lang="it-IT" altLang="it-IT" sz="1300" b="1" dirty="0">
              <a:latin typeface="Verdana" pitchFamily="34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998824" y="763421"/>
            <a:ext cx="2808000" cy="648072"/>
          </a:xfrm>
          <a:prstGeom prst="rect">
            <a:avLst/>
          </a:prstGeom>
          <a:solidFill>
            <a:srgbClr val="FFFFB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Ingegneria Civile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179824" y="2182010"/>
            <a:ext cx="2808000" cy="648072"/>
          </a:xfrm>
          <a:prstGeom prst="rect">
            <a:avLst/>
          </a:prstGeom>
          <a:solidFill>
            <a:srgbClr val="FFFF9B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Ingegneria Civile, Ambientale e della Sicurezza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79824" y="2904513"/>
            <a:ext cx="2808000" cy="648072"/>
          </a:xfrm>
          <a:prstGeom prst="rect">
            <a:avLst/>
          </a:prstGeom>
          <a:solidFill>
            <a:srgbClr val="FFFF5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Ingegneria Civile per l’Ambiente e il Territorio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188020" y="3645024"/>
            <a:ext cx="2808000" cy="648072"/>
          </a:xfrm>
          <a:prstGeom prst="rect">
            <a:avLst/>
          </a:prstGeom>
          <a:solidFill>
            <a:srgbClr val="CEFF43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Earthquake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Engineering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and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Engineering</a:t>
            </a:r>
            <a:r>
              <a:rPr lang="it-IT" altLang="it-IT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r>
              <a:rPr lang="it-IT" altLang="it-IT" sz="13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Seismology</a:t>
            </a:r>
            <a:endParaRPr lang="it-IT" altLang="it-IT" sz="1300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219614" y="3017370"/>
            <a:ext cx="2700000" cy="1620000"/>
          </a:xfrm>
          <a:prstGeom prst="rect">
            <a:avLst/>
          </a:prstGeom>
          <a:solidFill>
            <a:srgbClr val="DDEEFF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8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Dottorati con Indirizzo Geotecnico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763688" y="5157192"/>
            <a:ext cx="5616000" cy="1260000"/>
          </a:xfrm>
          <a:prstGeom prst="rect">
            <a:avLst/>
          </a:prstGeom>
          <a:solidFill>
            <a:srgbClr val="FFCCFF"/>
          </a:solidFill>
          <a:ln w="19050">
            <a:solidFill>
              <a:srgbClr val="FF00FF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lIns="54000" rIns="54000" anchor="ctr"/>
          <a:lstStyle/>
          <a:p>
            <a:pPr algn="ctr">
              <a:spcBef>
                <a:spcPct val="50000"/>
              </a:spcBef>
            </a:pPr>
            <a:r>
              <a:rPr lang="it-IT" altLang="it-IT" sz="3000" b="1" dirty="0" smtClean="0">
                <a:latin typeface="Verdana" pitchFamily="34" charset="0"/>
              </a:rPr>
              <a:t>5</a:t>
            </a:r>
            <a:r>
              <a:rPr lang="it-IT" altLang="it-IT" b="1" dirty="0" smtClean="0"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altLang="it-IT" b="1" dirty="0" smtClean="0">
                <a:latin typeface="Verdana" pitchFamily="34" charset="0"/>
              </a:rPr>
              <a:t>Dottorati con corsi obbligatori di Geotecnica</a:t>
            </a:r>
            <a:endParaRPr lang="it-IT" altLang="it-IT" sz="2000" b="1" dirty="0">
              <a:latin typeface="Verdana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59832" y="1237228"/>
            <a:ext cx="2700000" cy="1620000"/>
          </a:xfrm>
          <a:prstGeom prst="rect">
            <a:avLst/>
          </a:prstGeom>
          <a:solidFill>
            <a:srgbClr val="FFFFBD"/>
          </a:solidFill>
          <a:ln w="190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3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Dottorati in consorzio con atenei italiani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51465" y="692696"/>
            <a:ext cx="8600071" cy="4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b"/>
          <a:lstStyle>
            <a:lvl1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spcAft>
                <a:spcPct val="25000"/>
              </a:spcAft>
            </a:pPr>
            <a:r>
              <a:rPr lang="it-IT" altLang="it-IT" sz="2000" b="1" dirty="0" smtClean="0">
                <a:latin typeface="Verdana" pitchFamily="34" charset="0"/>
                <a:cs typeface="Times New Roman" pitchFamily="18" charset="0"/>
              </a:rPr>
              <a:t>Alcune informazioni tratte dai questionari ricevuti</a:t>
            </a:r>
            <a:endParaRPr lang="it-IT" altLang="it-IT" sz="2000" b="1" dirty="0">
              <a:solidFill>
                <a:srgbClr val="FF33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204448" y="1237228"/>
            <a:ext cx="2700000" cy="1620000"/>
          </a:xfrm>
          <a:prstGeom prst="rect">
            <a:avLst/>
          </a:prstGeom>
          <a:solidFill>
            <a:srgbClr val="CCFF99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5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Dottorati in collaborazione con atenei stranieri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048464" y="1237228"/>
            <a:ext cx="2700000" cy="1620000"/>
          </a:xfrm>
          <a:prstGeom prst="rect">
            <a:avLst/>
          </a:prstGeom>
          <a:solidFill>
            <a:srgbClr val="E8D1FF"/>
          </a:solidFill>
          <a:ln w="19050">
            <a:solidFill>
              <a:srgbClr val="CC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it-IT" altLang="it-IT" sz="3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8</a:t>
            </a: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it-IT" alt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Dottorati con bando pubblicato su siti stranieri</a:t>
            </a:r>
            <a:endParaRPr lang="it-IT" altLang="it-IT" b="1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Dottorati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51465" y="692696"/>
            <a:ext cx="8600071" cy="44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b"/>
          <a:lstStyle>
            <a:lvl1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spcAft>
                <a:spcPct val="25000"/>
              </a:spcAft>
            </a:pPr>
            <a:r>
              <a:rPr lang="it-IT" altLang="it-IT" sz="2000" b="1" dirty="0" smtClean="0">
                <a:latin typeface="Verdana" pitchFamily="34" charset="0"/>
                <a:cs typeface="Times New Roman" pitchFamily="18" charset="0"/>
              </a:rPr>
              <a:t>Proposte:</a:t>
            </a:r>
            <a:endParaRPr lang="it-IT" altLang="it-IT" sz="2000" b="1" dirty="0">
              <a:solidFill>
                <a:srgbClr val="FF33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51520" y="1196752"/>
            <a:ext cx="86000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b"/>
          <a:lstStyle>
            <a:lvl1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>
              <a:lnSpc>
                <a:spcPct val="110000"/>
              </a:lnSpc>
              <a:spcAft>
                <a:spcPct val="25000"/>
              </a:spcAft>
              <a:buFont typeface="Wingdings" panose="05000000000000000000" pitchFamily="2" charset="2"/>
              <a:buChar char="q"/>
            </a:pPr>
            <a:r>
              <a:rPr lang="it-IT" altLang="it-IT" sz="2000" b="1" dirty="0" smtClean="0">
                <a:latin typeface="Verdana" pitchFamily="34" charset="0"/>
                <a:cs typeface="Times New Roman" pitchFamily="18" charset="0"/>
              </a:rPr>
              <a:t>DIFFUSIONE, attraverso il sito GNIG, delle attività didattiche per il dottorato organizzate dalle singole sedi </a:t>
            </a:r>
            <a:endParaRPr lang="it-IT" altLang="it-IT" sz="2000" b="1" dirty="0">
              <a:solidFill>
                <a:srgbClr val="FF33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51520" y="2420888"/>
            <a:ext cx="86000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 anchor="b"/>
          <a:lstStyle>
            <a:lvl1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905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90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>
              <a:lnSpc>
                <a:spcPct val="110000"/>
              </a:lnSpc>
              <a:spcAft>
                <a:spcPct val="25000"/>
              </a:spcAft>
              <a:buFont typeface="Wingdings" panose="05000000000000000000" pitchFamily="2" charset="2"/>
              <a:buChar char="q"/>
            </a:pPr>
            <a:r>
              <a:rPr lang="it-IT" altLang="it-IT" sz="2000" b="1" dirty="0" smtClean="0">
                <a:latin typeface="Verdana" pitchFamily="34" charset="0"/>
                <a:cs typeface="Times New Roman" pitchFamily="18" charset="0"/>
              </a:rPr>
              <a:t>ORGANIZZAZIONE ANNUALE di un ciclo di seminari </a:t>
            </a:r>
            <a:r>
              <a:rPr lang="it-IT" altLang="it-IT" sz="2000" b="1" smtClean="0">
                <a:latin typeface="Verdana" pitchFamily="34" charset="0"/>
                <a:cs typeface="Times New Roman" pitchFamily="18" charset="0"/>
              </a:rPr>
              <a:t>per dottorandi</a:t>
            </a:r>
            <a:endParaRPr lang="it-IT" altLang="it-IT" sz="2000" b="1" dirty="0">
              <a:solidFill>
                <a:srgbClr val="FF3300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3" descr="http://www.saie.bolognafiere.it/images/webzone/saie-marchio.png"/>
          <p:cNvSpPr>
            <a:spLocks noChangeAspect="1" noChangeArrowheads="1"/>
          </p:cNvSpPr>
          <p:nvPr/>
        </p:nvSpPr>
        <p:spPr bwMode="auto">
          <a:xfrm>
            <a:off x="168275" y="-555625"/>
            <a:ext cx="219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0" y="549275"/>
            <a:ext cx="827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179388" cy="539750"/>
          </a:xfrm>
          <a:prstGeom prst="rect">
            <a:avLst/>
          </a:prstGeom>
          <a:solidFill>
            <a:srgbClr val="3162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0825" y="87313"/>
            <a:ext cx="8026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bIns="108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it-IT" sz="2600" b="1" dirty="0" smtClean="0">
                <a:latin typeface="Georgia" pitchFamily="18" charset="0"/>
                <a:cs typeface="Arial" charset="0"/>
              </a:rPr>
              <a:t>Censimento Ricerca</a:t>
            </a:r>
            <a:endParaRPr lang="it-IT" sz="2600" b="1" dirty="0">
              <a:latin typeface="Georgia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2" y="620688"/>
            <a:ext cx="4301812" cy="6120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57" y="620688"/>
            <a:ext cx="4328123" cy="61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323</Words>
  <Application>Microsoft Office PowerPoint</Application>
  <PresentationFormat>Presentazione su schermo (4:3)</PresentationFormat>
  <Paragraphs>84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</dc:creator>
  <cp:lastModifiedBy>Laura</cp:lastModifiedBy>
  <cp:revision>45</cp:revision>
  <dcterms:created xsi:type="dcterms:W3CDTF">2013-09-16T13:57:50Z</dcterms:created>
  <dcterms:modified xsi:type="dcterms:W3CDTF">2014-05-23T07:12:04Z</dcterms:modified>
</cp:coreProperties>
</file>